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9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310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11" r:id="rId50"/>
    <p:sldId id="302" r:id="rId51"/>
    <p:sldId id="303" r:id="rId52"/>
    <p:sldId id="304" r:id="rId53"/>
    <p:sldId id="305" r:id="rId54"/>
    <p:sldId id="312" r:id="rId55"/>
    <p:sldId id="306" r:id="rId56"/>
    <p:sldId id="307" r:id="rId57"/>
    <p:sldId id="308" r:id="rId58"/>
  </p:sldIdLst>
  <p:sldSz cx="12192000" cy="6858000"/>
  <p:notesSz cx="6858000" cy="12192000"/>
  <p:custDataLst>
    <p:tags r:id="rId6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4434b8c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基础课04 基本不等式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B2FEBF8B-2BD1-4B46-9D4D-E2407E52565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4434b8c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基础课04 基本不等式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F573CF4E-F8CD-4B77-8E24-A39B1C2A9C1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4434b8c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基础课04 基本不等式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F7C48017-96CB-40F9-A45D-D903A9EBF20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4434b8c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基础课04 基本不等式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A9CCA02-923E-43F5-8E95-E15A373FDC5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d6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88CC426E-E686-46AD-87A7-F6AD33A9D740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4434b8c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基础课04 基本不等式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1F653657-AF76-41FC-B289-598EA2BD943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7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a3e289d44?vbadefaultcenterpage=1&amp;parentnodeid=b6b7a2278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dc00dae7a?vbadefaultcenterpage=1&amp;parentnodeid=a3e289d44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1_1#74bc7ba40?vbadefaultcenterpage=1&amp;parentnodeid=dc00dae7a&amp;vbahtmlprocessed=1"/>
          <p:cNvSpPr/>
          <p:nvPr/>
        </p:nvSpPr>
        <p:spPr>
          <a:xfrm>
            <a:off x="502920" y="2018001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.（对的打“√”，错的打“×”）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12_1#f4848aa9c?vbadefaultcenterpage=1&amp;parentnodeid=74bc7ba40&amp;vbahtmlprocessed=1"/>
              <p:cNvSpPr/>
              <p:nvPr/>
            </p:nvSpPr>
            <p:spPr>
              <a:xfrm>
                <a:off x="502920" y="2511648"/>
                <a:ext cx="11183112" cy="721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成立的条件是相同的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12_1#f4848aa9c?vbadefaultcenterpage=1&amp;parentnodeid=74bc7ba4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11648"/>
                <a:ext cx="11183112" cy="721678"/>
              </a:xfrm>
              <a:prstGeom prst="rect">
                <a:avLst/>
              </a:prstGeom>
              <a:blipFill rotWithShape="1">
                <a:blip r:embed="rId4"/>
                <a:stretch>
                  <a:fillRect t="-31" r="1" b="-9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3_1#f4848aa9c.bracket?vbadefaultcenterpage=1&amp;parentnodeid=74bc7ba40&amp;vbapositionanswer=11&amp;vbahtmlprocessed=1"/>
          <p:cNvSpPr/>
          <p:nvPr/>
        </p:nvSpPr>
        <p:spPr>
          <a:xfrm>
            <a:off x="8708644" y="2808320"/>
            <a:ext cx="446088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4_1#d6348a92a?vbadefaultcenterpage=1&amp;parentnodeid=74bc7ba40&amp;vbahtmlprocessed=1"/>
              <p:cNvSpPr/>
              <p:nvPr/>
            </p:nvSpPr>
            <p:spPr>
              <a:xfrm>
                <a:off x="502920" y="3235548"/>
                <a:ext cx="11183112" cy="712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的最小值是2.(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4_1#d6348a92a?vbadefaultcenterpage=1&amp;parentnodeid=74bc7ba4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35548"/>
                <a:ext cx="11183112" cy="712978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9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5_1#d6348a92a.bracket?vbadefaultcenterpage=1&amp;parentnodeid=74bc7ba40&amp;vbapositionanswer=12&amp;vbahtmlprocessed=1"/>
          <p:cNvSpPr/>
          <p:nvPr/>
        </p:nvSpPr>
        <p:spPr>
          <a:xfrm>
            <a:off x="4984179" y="3521552"/>
            <a:ext cx="446088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16_1#2f298ff1f?vbadefaultcenterpage=1&amp;parentnodeid=74bc7ba40&amp;vbahtmlprocessed=1"/>
              <p:cNvSpPr/>
              <p:nvPr/>
            </p:nvSpPr>
            <p:spPr>
              <a:xfrm>
                <a:off x="502920" y="3959448"/>
                <a:ext cx="11183112" cy="752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的最小值是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16_1#2f298ff1f?vbadefaultcenterpage=1&amp;parentnodeid=74bc7ba4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59448"/>
                <a:ext cx="11183112" cy="752666"/>
              </a:xfrm>
              <a:prstGeom prst="rect">
                <a:avLst/>
              </a:prstGeom>
              <a:blipFill rotWithShape="1">
                <a:blip r:embed="rId6"/>
                <a:stretch>
                  <a:fillRect t="-30" r="1" b="-7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7_1#2f298ff1f.bracket?vbadefaultcenterpage=1&amp;parentnodeid=74bc7ba40&amp;vbapositionanswer=13&amp;vbahtmlprocessed=1"/>
          <p:cNvSpPr/>
          <p:nvPr/>
        </p:nvSpPr>
        <p:spPr>
          <a:xfrm>
            <a:off x="7180771" y="4275932"/>
            <a:ext cx="446088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QT_7_BD.18_1#bd81cdfab?vbadefaultcenterpage=1&amp;parentnodeid=74bc7ba40&amp;vbahtmlprocessed=1"/>
              <p:cNvSpPr/>
              <p:nvPr/>
            </p:nvSpPr>
            <p:spPr>
              <a:xfrm>
                <a:off x="502920" y="4721448"/>
                <a:ext cx="11183112" cy="7291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的充要条件.(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1" name="QT_7_BD.18_1#bd81cdfab?vbadefaultcenterpage=1&amp;parentnodeid=74bc7ba4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721448"/>
                <a:ext cx="11183112" cy="729171"/>
              </a:xfrm>
              <a:prstGeom prst="rect">
                <a:avLst/>
              </a:prstGeom>
              <a:blipFill rotWithShape="1">
                <a:blip r:embed="rId7"/>
                <a:stretch>
                  <a:fillRect t="-31" r="1" b="-19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19_1#bd81cdfab.bracket?vbadefaultcenterpage=1&amp;parentnodeid=74bc7ba40&amp;vbapositionanswer=14&amp;vbahtmlprocessed=1"/>
          <p:cNvSpPr/>
          <p:nvPr/>
        </p:nvSpPr>
        <p:spPr>
          <a:xfrm>
            <a:off x="6829362" y="4982306"/>
            <a:ext cx="446088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20_1#8e6141138?vbadefaultcenterpage=1&amp;parentnodeid=dc00dae7a&amp;vbahtmlprocessed=1&amp;bbb=1"/>
              <p:cNvSpPr/>
              <p:nvPr/>
            </p:nvSpPr>
            <p:spPr>
              <a:xfrm>
                <a:off x="502920" y="2097451"/>
                <a:ext cx="11183112" cy="769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（易错题）已知正数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取最小值时，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的值为</a:t>
                </a:r>
                <a:r>
                  <a:rPr lang="en-US" altLang="zh-CN" sz="2400" i="0" spc="-5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 spc="-5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spc="-50" dirty="0"/>
              </a:p>
            </p:txBody>
          </p:sp>
        </mc:Choice>
        <mc:Fallback xmlns="">
          <p:sp>
            <p:nvSpPr>
              <p:cNvPr id="2" name="QB_6_BD.20_1#8e6141138?vbadefaultcenterpage=1&amp;parentnodeid=dc00dae7a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97451"/>
                <a:ext cx="11183112" cy="769049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108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21_1#8e6141138.blank?vbadefaultcenterpage=1&amp;parentnodeid=dc00dae7a&amp;vbapositionanswer=15&amp;vbahtmlprocessed=1&amp;rh=48.6"/>
              <p:cNvSpPr/>
              <p:nvPr/>
            </p:nvSpPr>
            <p:spPr>
              <a:xfrm>
                <a:off x="10463086" y="2095037"/>
                <a:ext cx="961073" cy="57429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21_1#8e6141138.blank?vbadefaultcenterpage=1&amp;parentnodeid=dc00dae7a&amp;vbapositionanswer=15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3086" y="2095037"/>
                <a:ext cx="961073" cy="574294"/>
              </a:xfrm>
              <a:prstGeom prst="rect">
                <a:avLst/>
              </a:prstGeom>
              <a:blipFill rotWithShape="1">
                <a:blip r:embed="rId4"/>
                <a:stretch>
                  <a:fillRect l="-20" t="-30" r="53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EX.22_1#8e6141138?vbadefaultcenterpage=1&amp;parentnodeid=dc00dae7a&amp;vbahtmlprocessed=1"/>
          <p:cNvSpPr/>
          <p:nvPr/>
        </p:nvSpPr>
        <p:spPr>
          <a:xfrm>
            <a:off x="502920" y="2875199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</a:t>
            </a: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易错点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】忽视等号成立的条件致误.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3_1#8e6141138?vbadefaultcenterpage=1&amp;parentnodeid=dc00dae7a&amp;vbahtmlprocessed=1&amp;bbb=1&amp;hasbroken=1"/>
              <p:cNvSpPr/>
              <p:nvPr/>
            </p:nvSpPr>
            <p:spPr>
              <a:xfrm>
                <a:off x="502920" y="3571159"/>
                <a:ext cx="11183112" cy="16804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为正数，且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≥3+2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取最小值时，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3_1#8e6141138?vbadefaultcenterpage=1&amp;parentnodeid=dc00dae7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71159"/>
                <a:ext cx="11183112" cy="1680464"/>
              </a:xfrm>
              <a:prstGeom prst="rect">
                <a:avLst/>
              </a:prstGeom>
              <a:blipFill rotWithShape="1">
                <a:blip r:embed="rId5"/>
                <a:stretch>
                  <a:fillRect t="-33" r="1" b="-4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658f70c47?vbadefaultcenterpage=1&amp;parentnodeid=a3e289d44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24_1#e547d0be8?vbadefaultcenterpage=1&amp;parentnodeid=658f70c47&amp;vbahtmlprocessed=1&amp;bbb=1"/>
              <p:cNvSpPr/>
              <p:nvPr/>
            </p:nvSpPr>
            <p:spPr>
              <a:xfrm>
                <a:off x="502920" y="1292448"/>
                <a:ext cx="11183112" cy="711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（人教A必修①P49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T5改编）已知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2−3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24_1#e547d0be8?vbadefaultcenterpage=1&amp;parentnodeid=658f70c47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711899"/>
              </a:xfrm>
              <a:prstGeom prst="rect">
                <a:avLst/>
              </a:prstGeom>
              <a:blipFill rotWithShape="1">
                <a:blip r:embed="rId3"/>
                <a:stretch>
                  <a:fillRect t="-31" r="1" b="-9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25_1#e547d0be8.blank?vbadefaultcenterpage=1&amp;parentnodeid=658f70c47&amp;vbapositionanswer=16&amp;vbahtmlprocessed=1"/>
              <p:cNvSpPr/>
              <p:nvPr/>
            </p:nvSpPr>
            <p:spPr>
              <a:xfrm>
                <a:off x="9536938" y="1450499"/>
                <a:ext cx="1223074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2−4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25_1#e547d0be8.blank?vbadefaultcenterpage=1&amp;parentnodeid=658f70c47&amp;vbapositionanswer=1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938" y="1450499"/>
                <a:ext cx="1223074" cy="391541"/>
              </a:xfrm>
              <a:prstGeom prst="rect">
                <a:avLst/>
              </a:prstGeom>
              <a:blipFill rotWithShape="1">
                <a:blip r:embed="rId4"/>
                <a:stretch>
                  <a:fillRect l="-42" t="-41" r="47" b="-10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6_1#e547d0be8?vbadefaultcenterpage=1&amp;parentnodeid=658f70c47&amp;vbahtmlprocessed=1&amp;bbb=1&amp;hasbroken=1"/>
              <p:cNvSpPr/>
              <p:nvPr/>
            </p:nvSpPr>
            <p:spPr>
              <a:xfrm>
                <a:off x="502920" y="2016348"/>
                <a:ext cx="11183112" cy="19576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=2−4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，等号成立,所以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2−4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6_1#e547d0be8?vbadefaultcenterpage=1&amp;parentnodeid=658f70c4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16348"/>
                <a:ext cx="11183112" cy="1957642"/>
              </a:xfrm>
              <a:prstGeom prst="rect">
                <a:avLst/>
              </a:prstGeom>
              <a:blipFill rotWithShape="1">
                <a:blip r:embed="rId5"/>
                <a:stretch>
                  <a:fillRect t="-11" r="1" b="-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27_1#28455d0fc?vbadefaultcenterpage=1&amp;parentnodeid=658f70c47&amp;vbahtmlprocessed=1&amp;bbb=1&amp;hasbroken=1"/>
              <p:cNvSpPr/>
              <p:nvPr/>
            </p:nvSpPr>
            <p:spPr>
              <a:xfrm>
                <a:off x="502920" y="220124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（人教A必修①P58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T5改编）若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27_1#28455d0fc?vbadefaultcenterpage=1&amp;parentnodeid=658f70c4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0124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32" r="1" b="-6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28_1#28455d0fc.blank?vbadefaultcenterpage=1&amp;parentnodeid=658f70c47&amp;vbapositionanswer=17&amp;vbahtmlprocessed=1"/>
          <p:cNvSpPr/>
          <p:nvPr/>
        </p:nvSpPr>
        <p:spPr>
          <a:xfrm>
            <a:off x="858520" y="2711782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9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29_1#28455d0fc?vbadefaultcenterpage=1&amp;parentnodeid=658f70c47&amp;vbahtmlprocessed=1&amp;bbb=1&amp;hasbroken=1"/>
              <p:cNvSpPr/>
              <p:nvPr/>
            </p:nvSpPr>
            <p:spPr>
              <a:xfrm>
                <a:off x="502920" y="3243149"/>
                <a:ext cx="11183112" cy="17016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−3≥0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（舍去），当且仅当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≥9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的最小值为9.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29_1#28455d0fc?vbadefaultcenterpage=1&amp;parentnodeid=658f70c4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43149"/>
                <a:ext cx="11183112" cy="1701610"/>
              </a:xfrm>
              <a:prstGeom prst="rect">
                <a:avLst/>
              </a:prstGeom>
              <a:blipFill rotWithShape="1">
                <a:blip r:embed="rId4"/>
                <a:stretch>
                  <a:fillRect t="-12" r="-1992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fa8336388?vbadefaultcenterpage=1&amp;parentnodeid=a3e289d44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p:sp>
        <p:nvSpPr>
          <p:cNvPr id="3" name="QC_6_BD.30_1#6fac640e9?vbadefaultcenterpage=1&amp;parentnodeid=fa8336388&amp;vbahtmlprocessed=1"/>
          <p:cNvSpPr/>
          <p:nvPr/>
        </p:nvSpPr>
        <p:spPr>
          <a:xfrm>
            <a:off x="502920" y="1358137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5.</a:t>
            </a:r>
            <a:r>
              <a:rPr lang="en-US" altLang="zh-CN" sz="24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（2021 </a:t>
            </a:r>
            <a:r>
              <a:rPr lang="en-US" altLang="zh-CN" sz="2400" b="1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· </a:t>
            </a:r>
            <a:r>
              <a:rPr lang="en-US" altLang="zh-CN" sz="24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全国乙卷）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下列函数中最小值为4的是(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  <p:sp>
        <p:nvSpPr>
          <p:cNvPr id="4" name="QC_6_AN.31_1#6fac640e9.bracket?vbadefaultcenterpage=1&amp;parentnodeid=fa8336388&amp;vbapositionanswer=18&amp;vbahtmlprocessed=1"/>
          <p:cNvSpPr/>
          <p:nvPr/>
        </p:nvSpPr>
        <p:spPr>
          <a:xfrm>
            <a:off x="7043420" y="1358137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32_1#6fac640e9.choices?vbadefaultcenterpage=1&amp;parentnodeid=fa8336388&amp;vbahtmlprocessed=1"/>
              <p:cNvSpPr/>
              <p:nvPr/>
            </p:nvSpPr>
            <p:spPr>
              <a:xfrm>
                <a:off x="502920" y="1851248"/>
                <a:ext cx="11183112" cy="13205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</m:oMath>
                </a14:m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32_1#6fac640e9.choices?vbadefaultcenterpage=1&amp;parentnodeid=fa833638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51248"/>
                <a:ext cx="11183112" cy="1320546"/>
              </a:xfrm>
              <a:prstGeom prst="rect">
                <a:avLst/>
              </a:prstGeom>
              <a:blipFill rotWithShape="1">
                <a:blip r:embed="rId3"/>
                <a:stretch>
                  <a:fillRect t="-17" r="1" b="-8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3_1#6fac640e9?vbadefaultcenterpage=1&amp;parentnodeid=fa8336388&amp;vbahtmlprocessed=1&amp;bbb=1&amp;hasbroken=1"/>
              <p:cNvSpPr/>
              <p:nvPr/>
            </p:nvSpPr>
            <p:spPr>
              <a:xfrm>
                <a:off x="502920" y="1314908"/>
                <a:ext cx="11183112" cy="45161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+3≥3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等号成立，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所以其最小值为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3，故A错误；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对于B，因为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所以其最小值不为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4，故B错误；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对于C，因为函数的定义域为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以其最小值为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4，故C正确；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对于D，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，函数的定义域为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，故D错误.故选C.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3_1#6fac640e9?vbadefaultcenterpage=1&amp;parentnodeid=fa833638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14908"/>
                <a:ext cx="11183112" cy="4516184"/>
              </a:xfrm>
              <a:prstGeom prst="rect">
                <a:avLst/>
              </a:prstGeom>
              <a:blipFill rotWithShape="1">
                <a:blip r:embed="rId3"/>
                <a:stretch>
                  <a:fillRect t="-10" r="-1526" b="-3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8910e8e64.fixed?vbadefaultcenterpage=1&amp;parentnodeid=4434b8c8d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8910e8e64.fixed?vbadefaultcenterpage=1&amp;parentnodeid=4434b8c8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ec7881749?vbadefaultcenterpage=1&amp;parentnodeid=8910e8e6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利用基本不等式求最值［多维探究］</a:t>
            </a:r>
            <a:endParaRPr lang="en-US" altLang="zh-CN" sz="2800" dirty="0"/>
          </a:p>
        </p:txBody>
      </p:sp>
      <p:pic>
        <p:nvPicPr>
          <p:cNvPr id="3" name="C_5_BD#425555156?vbadefaultcenterpage=1&amp;parentnodeid=ec7881749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08579"/>
            <a:ext cx="1435608" cy="384048"/>
          </a:xfrm>
          <a:prstGeom prst="rect">
            <a:avLst/>
          </a:prstGeom>
        </p:spPr>
      </p:pic>
      <p:sp>
        <p:nvSpPr>
          <p:cNvPr id="4" name="C_5_BD#425555156?vbadefaultcenterpage=1&amp;parentnodeid=ec7881749&amp;vbahtmlprocessed=1"/>
          <p:cNvSpPr/>
          <p:nvPr/>
        </p:nvSpPr>
        <p:spPr>
          <a:xfrm>
            <a:off x="502920" y="1395294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配凑法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BD.34_1#f0fc4016d?vbadefaultcenterpage=1&amp;parentnodeid=ebbbef783&amp;vbahtmlprocessed=1&amp;hasbroken=1"/>
              <p:cNvSpPr/>
              <p:nvPr/>
            </p:nvSpPr>
            <p:spPr>
              <a:xfrm>
                <a:off x="502920" y="1927448"/>
                <a:ext cx="11183112" cy="12727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多选题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辽阳模拟）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的值可以为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BD.34_1#f0fc4016d?vbadefaultcenterpage=1&amp;parentnodeid=ebbbef783&amp;vbahtmlprocessed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27448"/>
                <a:ext cx="11183112" cy="1272731"/>
              </a:xfrm>
              <a:prstGeom prst="rect">
                <a:avLst/>
              </a:prstGeom>
              <a:blipFill rotWithShape="1">
                <a:blip r:embed="rId4"/>
                <a:stretch>
                  <a:fillRect t="-18" r="1" b="-53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7_AN.35_1#f0fc4016d.bracket?vbadefaultcenterpage=1&amp;parentnodeid=ebbbef783&amp;vbapositionanswer=19&amp;vbahtmlprocessed=1"/>
          <p:cNvSpPr/>
          <p:nvPr/>
        </p:nvSpPr>
        <p:spPr>
          <a:xfrm>
            <a:off x="820420" y="2714150"/>
            <a:ext cx="6619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CD</a:t>
            </a:r>
            <a:endParaRPr lang="en-US" altLang="zh-CN" sz="2400" dirty="0"/>
          </a:p>
        </p:txBody>
      </p:sp>
      <p:sp>
        <p:nvSpPr>
          <p:cNvPr id="7" name="QC_7_BD.36_1#f0fc4016d.choices?vbadefaultcenterpage=1&amp;parentnodeid=ebbbef783&amp;vbahtmlprocessed=1"/>
          <p:cNvSpPr/>
          <p:nvPr/>
        </p:nvSpPr>
        <p:spPr>
          <a:xfrm>
            <a:off x="502920" y="3270790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750820" algn="l"/>
                <a:tab pos="5629275" algn="l"/>
                <a:tab pos="8495030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.9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B.10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C.11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.12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7_AS.37_1#f0fc4016d?vbadefaultcenterpage=1&amp;parentnodeid=ebbbef783&amp;vbahtmlprocessed=1&amp;hasbroken=1"/>
              <p:cNvSpPr/>
              <p:nvPr/>
            </p:nvSpPr>
            <p:spPr>
              <a:xfrm>
                <a:off x="502920" y="3768948"/>
                <a:ext cx="11183112" cy="15078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+1=11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≥11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7_AS.37_1#f0fc4016d?vbadefaultcenterpage=1&amp;parentnodeid=ebbbef783&amp;vbahtmlprocessed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68948"/>
                <a:ext cx="11183112" cy="1507871"/>
              </a:xfrm>
              <a:prstGeom prst="rect">
                <a:avLst/>
              </a:prstGeom>
              <a:blipFill rotWithShape="1">
                <a:blip r:embed="rId5"/>
                <a:stretch>
                  <a:fillRect t="-15" r="-993" b="-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BD.38_1#d5ef77344?vbadefaultcenterpage=1&amp;parentnodeid=ebbbef783&amp;vbahtmlprocessed=1"/>
              <p:cNvSpPr/>
              <p:nvPr/>
            </p:nvSpPr>
            <p:spPr>
              <a:xfrm>
                <a:off x="502920" y="2593545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BD.38_1#d5ef77344?vbadefaultcenterpage=1&amp;parentnodeid=ebbbef78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93545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42" r="1" b="-12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7_AN.39_1#d5ef77344.blank?vbadefaultcenterpage=1&amp;parentnodeid=ebbbef783&amp;vbapositionanswer=20&amp;vbahtmlprocessed=1&amp;rh=43.2"/>
              <p:cNvSpPr/>
              <p:nvPr/>
            </p:nvSpPr>
            <p:spPr>
              <a:xfrm>
                <a:off x="6618605" y="2492071"/>
                <a:ext cx="284163" cy="5102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7_AN.39_1#d5ef77344.blank?vbadefaultcenterpage=1&amp;parentnodeid=ebbbef783&amp;vbapositionanswer=20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8605" y="2492071"/>
                <a:ext cx="284163" cy="510286"/>
              </a:xfrm>
              <a:prstGeom prst="rect">
                <a:avLst/>
              </a:prstGeom>
              <a:blipFill rotWithShape="1">
                <a:blip r:embed="rId4"/>
                <a:stretch>
                  <a:fillRect t="-65" r="11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7_AS.40_1#d5ef77344?vbadefaultcenterpage=1&amp;parentnodeid=ebbbef783&amp;vbahtmlprocessed=1&amp;hasbroken=1"/>
              <p:cNvSpPr/>
              <p:nvPr/>
            </p:nvSpPr>
            <p:spPr>
              <a:xfrm>
                <a:off x="502920" y="3089860"/>
                <a:ext cx="11183112" cy="15640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+6−2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7_AS.40_1#d5ef77344?vbadefaultcenterpage=1&amp;parentnodeid=ebbbef783&amp;vbahtmlprocessed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89860"/>
                <a:ext cx="11183112" cy="1564069"/>
              </a:xfrm>
              <a:prstGeom prst="rect">
                <a:avLst/>
              </a:prstGeom>
              <a:blipFill rotWithShape="1">
                <a:blip r:embed="rId5"/>
                <a:stretch>
                  <a:fillRect t="-37" r="1" b="-3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dd4bb35aa?vbadefaultcenterpage=1&amp;parentnodeid=425555156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94851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dd4bb35aa?vbadefaultcenterpage=1&amp;parentnodeid=425555156&amp;vbahtmlprocessed=1&amp;bbb=1&amp;hasbroken=1"/>
          <p:cNvSpPr/>
          <p:nvPr/>
        </p:nvSpPr>
        <p:spPr>
          <a:xfrm>
            <a:off x="502920" y="2474799"/>
            <a:ext cx="11183112" cy="2684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配凑法求解最值应注意的问题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配凑的技巧，以整式为基础，注意利用系数的变化以及等式中常数的调整，做到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等价变形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代数式的变形以拼凑出和或积的定值为目标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拆项、添项应注意检验利用基本不等式的条件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85106482e?vbadefaultcenterpage=1&amp;parentnodeid=ec7881749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69285"/>
            <a:ext cx="1435608" cy="384048"/>
          </a:xfrm>
          <a:prstGeom prst="rect">
            <a:avLst/>
          </a:prstGeom>
        </p:spPr>
      </p:pic>
      <p:sp>
        <p:nvSpPr>
          <p:cNvPr id="3" name="C_5_BD#85106482e?vbadefaultcenterpage=1&amp;parentnodeid=ec7881749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常数代换法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BD.41_1#70fe81c11?vbadefaultcenterpage=1&amp;parentnodeid=85106482e&amp;vbahtmlprocessed=1"/>
              <p:cNvSpPr/>
              <p:nvPr/>
            </p:nvSpPr>
            <p:spPr>
              <a:xfrm>
                <a:off x="502920" y="1289908"/>
                <a:ext cx="11183112" cy="712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BD.41_1#70fe81c11?vbadefaultcenterpage=1&amp;parentnodeid=85106482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9908"/>
                <a:ext cx="11183112" cy="712978"/>
              </a:xfrm>
              <a:prstGeom prst="rect">
                <a:avLst/>
              </a:prstGeom>
              <a:blipFill rotWithShape="1">
                <a:blip r:embed="rId4"/>
                <a:stretch>
                  <a:fillRect t="-31" r="1" b="-9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B_6_AN.42_1#70fe81c11.blank?vbadefaultcenterpage=1&amp;parentnodeid=85106482e&amp;vbapositionanswer=21&amp;vbahtmlprocessed=1"/>
          <p:cNvSpPr/>
          <p:nvPr/>
        </p:nvSpPr>
        <p:spPr>
          <a:xfrm>
            <a:off x="8226997" y="1496410"/>
            <a:ext cx="373063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S.43_1#70fe81c11?vbadefaultcenterpage=1&amp;parentnodeid=85106482e&amp;vbahtmlprocessed=1&amp;bbb=1"/>
              <p:cNvSpPr/>
              <p:nvPr/>
            </p:nvSpPr>
            <p:spPr>
              <a:xfrm>
                <a:off x="502920" y="2013808"/>
                <a:ext cx="11183112" cy="208032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，等号成立,故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的最小值为4.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B_6_AS.43_1#70fe81c11?vbadefaultcenterpage=1&amp;parentnodeid=85106482e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13808"/>
                <a:ext cx="11183112" cy="2080324"/>
              </a:xfrm>
              <a:prstGeom prst="rect">
                <a:avLst/>
              </a:prstGeom>
              <a:blipFill rotWithShape="1">
                <a:blip r:embed="rId5"/>
                <a:stretch>
                  <a:fillRect t="-11" r="1" b="-31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44_1#cb412509f?vbadefaultcenterpage=1&amp;parentnodeid=85106482e&amp;vbahtmlprocessed=1&amp;bbb=1"/>
              <p:cNvSpPr/>
              <p:nvPr/>
            </p:nvSpPr>
            <p:spPr>
              <a:xfrm>
                <a:off x="502920" y="2248549"/>
                <a:ext cx="11403013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变式设问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若将本例中的条件“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”改为“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44_1#cb412509f?vbadefaultcenterpage=1&amp;parentnodeid=85106482e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48549"/>
                <a:ext cx="11403013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3" r="3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45_1#cb412509f.blank?vbadefaultcenterpage=1&amp;parentnodeid=85106482e&amp;vbapositionanswer=22&amp;vbahtmlprocessed=1"/>
          <p:cNvSpPr/>
          <p:nvPr/>
        </p:nvSpPr>
        <p:spPr>
          <a:xfrm>
            <a:off x="11253788" y="2210449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46_1#cb412509f?vbadefaultcenterpage=1&amp;parentnodeid=85106482e&amp;vbahtmlprocessed=1&amp;bbb=1&amp;hasbroken=1"/>
              <p:cNvSpPr/>
              <p:nvPr/>
            </p:nvSpPr>
            <p:spPr>
              <a:xfrm>
                <a:off x="502920" y="2746897"/>
                <a:ext cx="11183112" cy="21759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等式两边同除以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的最小值为1.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46_1#cb412509f?vbadefaultcenterpage=1&amp;parentnodeid=8510648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46897"/>
                <a:ext cx="11183112" cy="2175955"/>
              </a:xfrm>
              <a:prstGeom prst="rect">
                <a:avLst/>
              </a:prstGeom>
              <a:blipFill rotWithShape="1">
                <a:blip r:embed="rId4"/>
                <a:stretch>
                  <a:fillRect t="-24" r="1" b="-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4c957e582?vbadefaultcenterpage=1&amp;parentnodeid=85106482e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75600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4c957e582?vbadefaultcenterpage=1&amp;parentnodeid=85106482e&amp;vbahtmlprocessed=1&amp;bbb=1"/>
          <p:cNvSpPr/>
          <p:nvPr/>
        </p:nvSpPr>
        <p:spPr>
          <a:xfrm>
            <a:off x="502920" y="1282288"/>
            <a:ext cx="11183112" cy="4879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通过常数代换法并利用基本不等式求解最值的基本步骤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（1）根据已知条件或其变形确定定值（常数）；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（2）把确定的定值（常数）变形为1；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spc="-5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（3）把“1”的表达式与所求最值的表达式相乘或相除，进而构造和或积为定值的形式；</a:t>
            </a:r>
            <a:endParaRPr lang="en-US" altLang="zh-CN" sz="2400" spc="-5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（4）利用基本不等式求解最值.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用常数代换法求解最值应注意的问题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（1）条件的灵活变形，确定或分离出常数是基础；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（2）将已知等式化成“1”的表达式，是代数式等价变形的关键；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（3）利用基本不等式求最值时要注意基本不等式的前提条件.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1080ff23a?vbadefaultcenterpage=1&amp;parentnodeid=ec7881749&amp;inlineimagemarkindex=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50997"/>
            <a:ext cx="1554480" cy="420624"/>
          </a:xfrm>
          <a:prstGeom prst="rect">
            <a:avLst/>
          </a:prstGeom>
        </p:spPr>
      </p:pic>
      <p:sp>
        <p:nvSpPr>
          <p:cNvPr id="3" name="C_5_BD#1080ff23a?vbadefaultcenterpage=1&amp;parentnodeid=ec7881749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消元法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47_1#3b8867bf4?vbadefaultcenterpage=1&amp;parentnodeid=1080ff23a&amp;vbahtmlprocessed=1&amp;bbb=1&amp;hasbroken=1"/>
              <p:cNvSpPr/>
              <p:nvPr/>
            </p:nvSpPr>
            <p:spPr>
              <a:xfrm>
                <a:off x="502920" y="1352074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新疆联考）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47_1#3b8867bf4?vbadefaultcenterpage=1&amp;parentnodeid=1080ff23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52074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15" r="1" b="-6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48_1#3b8867bf4.bracket?vbadefaultcenterpage=1&amp;parentnodeid=1080ff23a&amp;vbapositionanswer=23&amp;vbahtmlprocessed=1"/>
          <p:cNvSpPr/>
          <p:nvPr/>
        </p:nvSpPr>
        <p:spPr>
          <a:xfrm>
            <a:off x="769620" y="190071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49_1#3b8867bf4.choices?vbadefaultcenterpage=1&amp;parentnodeid=1080ff23a&amp;vbahtmlprocessed=1"/>
              <p:cNvSpPr/>
              <p:nvPr/>
            </p:nvSpPr>
            <p:spPr>
              <a:xfrm>
                <a:off x="502920" y="2396332"/>
                <a:ext cx="11183112" cy="529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090545" algn="l"/>
                    <a:tab pos="6156325" algn="l"/>
                    <a:tab pos="92221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.6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49_1#3b8867bf4.choices?vbadefaultcenterpage=1&amp;parentnodeid=1080ff23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96332"/>
                <a:ext cx="11183112" cy="529590"/>
              </a:xfrm>
              <a:prstGeom prst="rect">
                <a:avLst/>
              </a:prstGeom>
              <a:blipFill rotWithShape="1">
                <a:blip r:embed="rId5"/>
                <a:stretch>
                  <a:fillRect t="-90" r="1" b="-6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AS.50_1#3b8867bf4?vbadefaultcenterpage=1&amp;parentnodeid=1080ff23a&amp;vbahtmlprocessed=1&amp;bbb=1&amp;hasbroken=1"/>
              <p:cNvSpPr/>
              <p:nvPr/>
            </p:nvSpPr>
            <p:spPr>
              <a:xfrm>
                <a:off x="502920" y="2929732"/>
                <a:ext cx="11183112" cy="27920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AS.50_1#3b8867bf4?vbadefaultcenterpage=1&amp;parentnodeid=1080ff23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29732"/>
                <a:ext cx="11183112" cy="2792032"/>
              </a:xfrm>
              <a:prstGeom prst="rect">
                <a:avLst/>
              </a:prstGeom>
              <a:blipFill rotWithShape="1">
                <a:blip r:embed="rId6"/>
                <a:stretch>
                  <a:fillRect t="-17" r="1" b="-5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21f4ea9f4?vbadefaultcenterpage=1&amp;parentnodeid=1080ff23a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51620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21f4ea9f4?vbadefaultcenterpage=1&amp;parentnodeid=1080ff23a&amp;vbahtmlprocessed=1&amp;bbb=1&amp;hasbroken=1"/>
          <p:cNvSpPr/>
          <p:nvPr/>
        </p:nvSpPr>
        <p:spPr>
          <a:xfrm>
            <a:off x="502920" y="3042489"/>
            <a:ext cx="11183112" cy="1587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利用消元法求最值，即根据条件建立两个量之间的函数关系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，然后代入代数式转化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为函数的最值求解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.有时会出现多元的问题，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解决方法是消元后利用基本不等式求解，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但应注意各个元的范围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34284c851?vbadefaultcenterpage=1&amp;parentnodeid=ec788174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51_1#53220a196?vbadefaultcenterpage=1&amp;parentnodeid=34284c851&amp;vbahtmlprocessed=1"/>
              <p:cNvSpPr/>
              <p:nvPr/>
            </p:nvSpPr>
            <p:spPr>
              <a:xfrm>
                <a:off x="502920" y="141944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（多选题）设正实数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则下列说法正确的是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51_1#53220a196?vbadefaultcenterpage=1&amp;parentnodeid=34284c85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46" r="1" b="-1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52_1#53220a196.bracket?vbadefaultcenterpage=1&amp;parentnodeid=34284c851&amp;vbapositionanswer=24&amp;vbahtmlprocessed=1"/>
          <p:cNvSpPr/>
          <p:nvPr/>
        </p:nvSpPr>
        <p:spPr>
          <a:xfrm>
            <a:off x="9575673" y="1419448"/>
            <a:ext cx="6445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53_1#53220a196.choices?vbadefaultcenterpage=1&amp;parentnodeid=34284c851&amp;vbahtmlprocessed=1"/>
              <p:cNvSpPr/>
              <p:nvPr/>
            </p:nvSpPr>
            <p:spPr>
              <a:xfrm>
                <a:off x="502920" y="1914748"/>
                <a:ext cx="11183112" cy="14961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的最小值为2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的最大值为1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的最大值为4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53_1#53220a196.choices?vbadefaultcenterpage=1&amp;parentnodeid=34284c85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4748"/>
                <a:ext cx="11183112" cy="1496187"/>
              </a:xfrm>
              <a:prstGeom prst="rect">
                <a:avLst/>
              </a:prstGeom>
              <a:blipFill rotWithShape="1">
                <a:blip r:embed="rId5"/>
                <a:stretch>
                  <a:fillRect t="-15" r="1" b="-5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54_1#53220a196?vbadefaultcenterpage=1&amp;parentnodeid=34284c851&amp;vbahtmlprocessed=1&amp;bbb=1&amp;hasbroken=1"/>
              <p:cNvSpPr/>
              <p:nvPr/>
            </p:nvSpPr>
            <p:spPr>
              <a:xfrm>
                <a:off x="502920" y="1170033"/>
                <a:ext cx="11183112" cy="47424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2+2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时，等号成立，故A正确；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𝑚𝑛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时，等号成立，故B正确；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≤2[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</m:d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的最大值为2，故C错误；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时，等号成立，故D错误.故选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54_1#53220a196?vbadefaultcenterpage=1&amp;parentnodeid=34284c85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70033"/>
                <a:ext cx="11183112" cy="4742434"/>
              </a:xfrm>
              <a:prstGeom prst="rect">
                <a:avLst/>
              </a:prstGeom>
              <a:blipFill rotWithShape="1">
                <a:blip r:embed="rId3"/>
                <a:stretch>
                  <a:fillRect t="-8" r="1" b="-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55_1#009bc5846?vbadefaultcenterpage=1&amp;parentnodeid=34284c851&amp;vbahtmlprocessed=1"/>
              <p:cNvSpPr/>
              <p:nvPr/>
            </p:nvSpPr>
            <p:spPr>
              <a:xfrm>
                <a:off x="502920" y="2287029"/>
                <a:ext cx="11183112" cy="712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55_1#009bc5846?vbadefaultcenterpage=1&amp;parentnodeid=34284c85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87029"/>
                <a:ext cx="11183112" cy="712978"/>
              </a:xfrm>
              <a:prstGeom prst="rect">
                <a:avLst/>
              </a:prstGeom>
              <a:blipFill rotWithShape="1">
                <a:blip r:embed="rId3"/>
                <a:stretch>
                  <a:fillRect t="-55" r="1" b="-9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56_1#009bc5846.blank?vbadefaultcenterpage=1&amp;parentnodeid=34284c851&amp;vbapositionanswer=25&amp;vbahtmlprocessed=1&amp;rh=48.6"/>
              <p:cNvSpPr/>
              <p:nvPr/>
            </p:nvSpPr>
            <p:spPr>
              <a:xfrm>
                <a:off x="6216142" y="2276869"/>
                <a:ext cx="849376" cy="574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56_1#009bc5846.blank?vbadefaultcenterpage=1&amp;parentnodeid=34284c851&amp;vbapositionanswer=25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42" y="2276869"/>
                <a:ext cx="849376" cy="574548"/>
              </a:xfrm>
              <a:prstGeom prst="rect">
                <a:avLst/>
              </a:prstGeom>
              <a:blipFill rotWithShape="1">
                <a:blip r:embed="rId4"/>
                <a:stretch>
                  <a:fillRect l="-15" t="-69" r="60" b="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57_1#009bc5846?vbadefaultcenterpage=1&amp;parentnodeid=34284c851&amp;vbahtmlprocessed=1&amp;bbb=1&amp;hasbroken=1"/>
              <p:cNvSpPr/>
              <p:nvPr/>
            </p:nvSpPr>
            <p:spPr>
              <a:xfrm>
                <a:off x="502920" y="3007881"/>
                <a:ext cx="11183112" cy="18485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时,等号成立,所以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57_1#009bc5846?vbadefaultcenterpage=1&amp;parentnodeid=34284c85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07881"/>
                <a:ext cx="11183112" cy="1848549"/>
              </a:xfrm>
              <a:prstGeom prst="rect">
                <a:avLst/>
              </a:prstGeom>
              <a:blipFill rotWithShape="1">
                <a:blip r:embed="rId5"/>
                <a:stretch>
                  <a:fillRect t="-28" r="1" b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58_1#1b40f693a?vbadefaultcenterpage=1&amp;parentnodeid=34284c851&amp;vbahtmlprocessed=1"/>
              <p:cNvSpPr/>
              <p:nvPr/>
            </p:nvSpPr>
            <p:spPr>
              <a:xfrm>
                <a:off x="502920" y="230014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设正实数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58_1#1b40f693a?vbadefaultcenterpage=1&amp;parentnodeid=34284c85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00143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36" r="1" b="-17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59_1#1b40f693a.blank?vbadefaultcenterpage=1&amp;parentnodeid=34284c851&amp;vbapositionanswer=26&amp;vbahtmlprocessed=1"/>
          <p:cNvSpPr/>
          <p:nvPr/>
        </p:nvSpPr>
        <p:spPr>
          <a:xfrm>
            <a:off x="8794877" y="2262043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60_1#1b40f693a?vbadefaultcenterpage=1&amp;parentnodeid=34284c851&amp;vbahtmlprocessed=1&amp;bbb=1&amp;hasbroken=1"/>
              <p:cNvSpPr/>
              <p:nvPr/>
            </p:nvSpPr>
            <p:spPr>
              <a:xfrm>
                <a:off x="502920" y="2798490"/>
                <a:ext cx="11183112" cy="20727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根据题意可得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的最小值为2.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60_1#1b40f693a?vbadefaultcenterpage=1&amp;parentnodeid=34284c85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98490"/>
                <a:ext cx="11183112" cy="2072767"/>
              </a:xfrm>
              <a:prstGeom prst="rect">
                <a:avLst/>
              </a:prstGeom>
              <a:blipFill rotWithShape="1">
                <a:blip r:embed="rId4"/>
                <a:stretch>
                  <a:fillRect t="-2" r="-374" b="-36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1c0212555?vbadefaultcenterpage=1&amp;parentnodeid=8910e8e6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基本不等式的综合问题［师生共研］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61_1#f6874366e?vbadefaultcenterpage=1&amp;parentnodeid=78a2e2c29&amp;vbahtmlprocessed=1&amp;bbb=1&amp;hasbroken=1"/>
              <p:cNvSpPr/>
              <p:nvPr/>
            </p:nvSpPr>
            <p:spPr>
              <a:xfrm>
                <a:off x="502920" y="1393218"/>
                <a:ext cx="11183112" cy="131876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河南模拟）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上（不含端点），且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𝑥𝑦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61_1#f6874366e?vbadefaultcenterpage=1&amp;parentnodeid=78a2e2c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93218"/>
                <a:ext cx="11183112" cy="1318768"/>
              </a:xfrm>
              <a:prstGeom prst="rect">
                <a:avLst/>
              </a:prstGeom>
              <a:blipFill rotWithShape="1">
                <a:blip r:embed="rId3"/>
                <a:stretch>
                  <a:fillRect t="-2" r="1" b="-215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62_1#f6874366e.bracket?vbadefaultcenterpage=1&amp;parentnodeid=78a2e2c29&amp;vbapositionanswer=27&amp;vbahtmlprocessed=1"/>
          <p:cNvSpPr/>
          <p:nvPr/>
        </p:nvSpPr>
        <p:spPr>
          <a:xfrm>
            <a:off x="10512405" y="2211510"/>
            <a:ext cx="423863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63_1#f6874366e.choices?vbadefaultcenterpage=1&amp;parentnodeid=78a2e2c29&amp;vbahtmlprocessed=1"/>
              <p:cNvSpPr/>
              <p:nvPr/>
            </p:nvSpPr>
            <p:spPr>
              <a:xfrm>
                <a:off x="502920" y="2714848"/>
                <a:ext cx="11183112" cy="529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090545" algn="l"/>
                    <a:tab pos="6156325" algn="l"/>
                    <a:tab pos="92221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8+4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.8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63_1#f6874366e.choices?vbadefaultcenterpage=1&amp;parentnodeid=78a2e2c2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14848"/>
                <a:ext cx="11183112" cy="529590"/>
              </a:xfrm>
              <a:prstGeom prst="rect">
                <a:avLst/>
              </a:prstGeom>
              <a:blipFill rotWithShape="1">
                <a:blip r:embed="rId4"/>
                <a:stretch>
                  <a:fillRect t="-42" r="1" b="-6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4434b8c8d.fixed?vbadefaultcenterpage=1&amp;parentnodeid=9d33ff5df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基础课04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基本不等式</a:t>
            </a:r>
            <a:endParaRPr lang="en-US" altLang="zh-CN" sz="4000" dirty="0"/>
          </a:p>
        </p:txBody>
      </p:sp>
      <p:pic>
        <p:nvPicPr>
          <p:cNvPr id="3" name="C_0#4434b8c8d?linknodeid=b6b7a2278&amp;catalogrefid=b6b7a2278&amp;parentnodeid=9d33ff5df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4434b8c8d?linknodeid=b6b7a2278&amp;catalogrefid=b6b7a2278&amp;parentnodeid=9d33ff5df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4434b8c8d?linknodeid=8910e8e64&amp;catalogrefid=8910e8e64&amp;parentnodeid=9d33ff5df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4434b8c8d?linknodeid=8910e8e64&amp;catalogrefid=8910e8e64&amp;parentnodeid=9d33ff5df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4434b8c8d?linknodeid=975c036e2&amp;catalogrefid=975c036e2&amp;parentnodeid=9d33ff5df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4434b8c8d?linknodeid=975c036e2&amp;catalogrefid=975c036e2&amp;parentnodeid=9d33ff5df&amp;vbahtmlprocessed=1">
            <a:hlinkClick r:id="rId6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4_1#f6874366e?vbadefaultcenterpage=1&amp;parentnodeid=78a2e2c29&amp;vbahtmlprocessed=1&amp;bbb=1&amp;hasbroken=1"/>
              <p:cNvSpPr/>
              <p:nvPr/>
            </p:nvSpPr>
            <p:spPr>
              <a:xfrm>
                <a:off x="502920" y="869106"/>
                <a:ext cx="11183112" cy="53569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𝐷𝐵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上（不含端点），所以存在实数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使得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不共线，则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4_1#f6874366e?vbadefaultcenterpage=1&amp;parentnodeid=78a2e2c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69106"/>
                <a:ext cx="11183112" cy="5356987"/>
              </a:xfrm>
              <a:prstGeom prst="rect">
                <a:avLst/>
              </a:prstGeom>
              <a:blipFill rotWithShape="1">
                <a:blip r:embed="rId3"/>
                <a:stretch>
                  <a:fillRect t="-8" r="1" b="-3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4_1#f6874366e?vbadefaultcenterpage=1&amp;parentnodeid=78a2e2c29&amp;vbahtmlprocessed=1&amp;bbb=1&amp;hasbroken=1"/>
              <p:cNvSpPr/>
              <p:nvPr/>
            </p:nvSpPr>
            <p:spPr>
              <a:xfrm>
                <a:off x="502920" y="1473594"/>
                <a:ext cx="11183112" cy="41683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8+2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den>
                            </m:f>
                          </m:e>
                        </m:ra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&gt;0,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&gt;0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3−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𝑥𝑦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4_1#f6874366e?vbadefaultcenterpage=1&amp;parentnodeid=78a2e2c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73594"/>
                <a:ext cx="11183112" cy="4168331"/>
              </a:xfrm>
              <a:prstGeom prst="rect">
                <a:avLst/>
              </a:prstGeom>
              <a:blipFill rotWithShape="1">
                <a:blip r:embed="rId2"/>
                <a:stretch>
                  <a:fillRect t="-9" r="1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65_1#830cab1ca?vbadefaultcenterpage=1&amp;parentnodeid=78a2e2c29&amp;vbahtmlprocessed=1&amp;bbb=1&amp;hasbroken=1"/>
              <p:cNvSpPr/>
              <p:nvPr/>
            </p:nvSpPr>
            <p:spPr>
              <a:xfrm>
                <a:off x="502920" y="2227339"/>
                <a:ext cx="11183112" cy="13261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若正实数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有解，则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范围是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65_1#830cab1ca?vbadefaultcenterpage=1&amp;parentnodeid=78a2e2c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27339"/>
                <a:ext cx="11183112" cy="1326134"/>
              </a:xfrm>
              <a:prstGeom prst="rect">
                <a:avLst/>
              </a:prstGeom>
              <a:blipFill rotWithShape="1">
                <a:blip r:embed="rId3"/>
                <a:stretch>
                  <a:fillRect t="-30" r="1" b="-5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66_1#830cab1ca.bracket?vbadefaultcenterpage=1&amp;parentnodeid=78a2e2c29&amp;vbapositionanswer=28&amp;vbahtmlprocessed=1"/>
          <p:cNvSpPr/>
          <p:nvPr/>
        </p:nvSpPr>
        <p:spPr>
          <a:xfrm>
            <a:off x="1696720" y="3067445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67_1#830cab1ca.choices?vbadefaultcenterpage=1&amp;parentnodeid=78a2e2c29&amp;vbahtmlprocessed=1"/>
              <p:cNvSpPr/>
              <p:nvPr/>
            </p:nvSpPr>
            <p:spPr>
              <a:xfrm>
                <a:off x="502920" y="3822968"/>
                <a:ext cx="11183112" cy="135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67_1#830cab1ca.choices?vbadefaultcenterpage=1&amp;parentnodeid=78a2e2c2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22968"/>
                <a:ext cx="11183112" cy="1354773"/>
              </a:xfrm>
              <a:prstGeom prst="rect">
                <a:avLst/>
              </a:prstGeom>
              <a:blipFill rotWithShape="1">
                <a:blip r:embed="rId4"/>
                <a:stretch>
                  <a:fillRect t="-20" r="1" b="-3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8_1#830cab1ca?vbadefaultcenterpage=1&amp;parentnodeid=78a2e2c29&amp;vbahtmlprocessed=1&amp;bbb=1&amp;hasbroken=1"/>
              <p:cNvSpPr/>
              <p:nvPr/>
            </p:nvSpPr>
            <p:spPr>
              <a:xfrm>
                <a:off x="502920" y="1442352"/>
                <a:ext cx="11183112" cy="4264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3200"/>
                  </a:lnSpc>
                </a:pPr>
                <a:r>
                  <a:rPr lang="en-US" altLang="zh-CN" sz="2400" b="1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ts val="58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×[4+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×[4+2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时,等号成立，</a:t>
                </a:r>
                <a:endParaRPr lang="en-US" altLang="zh-CN" sz="2400" dirty="0"/>
              </a:p>
              <a:p>
                <a:pPr latinLnBrk="1">
                  <a:lnSpc>
                    <a:spcPts val="67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有解，只需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ts val="62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−4=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+4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64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8_1#830cab1ca?vbadefaultcenterpage=1&amp;parentnodeid=78a2e2c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42352"/>
                <a:ext cx="11183112" cy="4264343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15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b06e6633e?vbadefaultcenterpage=1&amp;parentnodeid=1c0212555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3553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b06e6633e?vbadefaultcenterpage=1&amp;parentnodeid=1c0212555&amp;vbahtmlprocessed=1&amp;bbb=1&amp;hasbroken=1"/>
          <p:cNvSpPr/>
          <p:nvPr/>
        </p:nvSpPr>
        <p:spPr>
          <a:xfrm>
            <a:off x="502920" y="2761819"/>
            <a:ext cx="11183112" cy="2135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基本不等式的综合问题的解题思路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基本不等式的综合问题多与其他知识交汇，其核心思路是利用其他知识得到利用基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本不等式求最值的条件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，如两个数的和为定值、两个数的积为定值等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，然后根据此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定值求其他代数式的最值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d6249c7ca?vbadefaultcenterpage=1&amp;parentnodeid=1c0212555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69_1#0f77f53fd?vbadefaultcenterpage=1&amp;parentnodeid=d6249c7ca&amp;vbahtmlprocessed=1&amp;bbb=1&amp;hasbroken=1"/>
              <p:cNvSpPr/>
              <p:nvPr/>
            </p:nvSpPr>
            <p:spPr>
              <a:xfrm>
                <a:off x="502920" y="1419448"/>
                <a:ext cx="11183112" cy="172351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葫芦岛模拟）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中,点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𝑃𝐶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在的直线分别交于点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69_1#0f77f53fd?vbadefaultcenterpage=1&amp;parentnodeid=d6249c7c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723517"/>
              </a:xfrm>
              <a:prstGeom prst="rect">
                <a:avLst/>
              </a:prstGeom>
              <a:blipFill rotWithShape="1">
                <a:blip r:embed="rId4"/>
                <a:stretch>
                  <a:fillRect t="-13" r="1" b="-13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70_1#0f77f53fd.bracket?vbadefaultcenterpage=1&amp;parentnodeid=d6249c7ca&amp;vbapositionanswer=29&amp;vbahtmlprocessed=1"/>
          <p:cNvSpPr/>
          <p:nvPr/>
        </p:nvSpPr>
        <p:spPr>
          <a:xfrm>
            <a:off x="1074420" y="263925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71_1#0f77f53fd.choices?vbadefaultcenterpage=1&amp;parentnodeid=d6249c7ca&amp;vbahtmlprocessed=1"/>
              <p:cNvSpPr/>
              <p:nvPr/>
            </p:nvSpPr>
            <p:spPr>
              <a:xfrm>
                <a:off x="502920" y="3146648"/>
                <a:ext cx="11183112" cy="7127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773045" algn="l"/>
                    <a:tab pos="5902325" algn="l"/>
                    <a:tab pos="86506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A.3</a:t>
                </a:r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C.1</a:t>
                </a:r>
                <a:r>
                  <a:rPr lang="en-US" altLang="zh-CN" sz="2400" b="0" i="0" spc="-103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71_1#0f77f53fd.choices?vbadefaultcenterpage=1&amp;parentnodeid=d6249c7c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46648"/>
                <a:ext cx="11183112" cy="712788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99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2_1#0f77f53fd?vbadefaultcenterpage=1&amp;parentnodeid=d6249c7ca&amp;vbahtmlprocessed=1"/>
              <p:cNvSpPr/>
              <p:nvPr/>
            </p:nvSpPr>
            <p:spPr>
              <a:xfrm>
                <a:off x="502920" y="787794"/>
                <a:ext cx="11183112" cy="6349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如图,由题意可知,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𝐵𝐶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𝐴𝐶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𝐴𝐶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2_1#0f77f53fd?vbadefaultcenterpage=1&amp;parentnodeid=d6249c7c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87794"/>
                <a:ext cx="11183112" cy="634937"/>
              </a:xfrm>
              <a:prstGeom prst="rect">
                <a:avLst/>
              </a:prstGeom>
              <a:blipFill rotWithShape="1">
                <a:blip r:embed="rId3"/>
                <a:stretch>
                  <a:fillRect t="-62" r="1" b="-26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72_2#0f77f53fd?vbadefaultcenterpage=1&amp;parentnodeid=d6249c7ca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3168" y="1552842"/>
            <a:ext cx="2651760" cy="19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72_3#0f77f53fd?vbadefaultcenterpage=1&amp;parentnodeid=d6249c7ca&amp;vbahtmlprocessed=1&amp;bbb=1&amp;hasbroken=1"/>
              <p:cNvSpPr/>
              <p:nvPr/>
            </p:nvSpPr>
            <p:spPr>
              <a:xfrm>
                <a:off x="502920" y="3584842"/>
                <a:ext cx="11183112" cy="27479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𝐴𝑀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𝐴𝑁</m:t>
                            </m:r>
                          </m:e>
                        </m:acc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,当且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时,等号成立，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的最小值为3.故选A.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72_3#0f77f53fd?vbadefaultcenterpage=1&amp;parentnodeid=d6249c7c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84842"/>
                <a:ext cx="11183112" cy="2747963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-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73_1#0132e0af8?vbadefaultcenterpage=1&amp;parentnodeid=d6249c7ca&amp;vbahtmlprocessed=1&amp;bbb=1&amp;hasbroken=1"/>
              <p:cNvSpPr/>
              <p:nvPr/>
            </p:nvSpPr>
            <p:spPr>
              <a:xfrm>
                <a:off x="502920" y="2871484"/>
                <a:ext cx="11183112" cy="14030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黑龙江模拟）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已知正数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恒成立，则实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73_1#0132e0af8?vbadefaultcenterpage=1&amp;parentnodeid=d6249c7c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71484"/>
                <a:ext cx="11183112" cy="1403033"/>
              </a:xfrm>
              <a:prstGeom prst="rect">
                <a:avLst/>
              </a:prstGeom>
              <a:blipFill rotWithShape="1">
                <a:blip r:embed="rId3"/>
                <a:stretch>
                  <a:fillRect t="-1" r="-453" b="-4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74_1#0132e0af8.blank?vbadefaultcenterpage=1&amp;parentnodeid=d6249c7ca&amp;vbapositionanswer=30&amp;vbahtmlprocessed=1&amp;rh=43.2"/>
              <p:cNvSpPr/>
              <p:nvPr/>
            </p:nvSpPr>
            <p:spPr>
              <a:xfrm>
                <a:off x="2890012" y="3681552"/>
                <a:ext cx="1244600" cy="5104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(−∞,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74_1#0132e0af8.blank?vbadefaultcenterpage=1&amp;parentnodeid=d6249c7ca&amp;vbapositionanswer=30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12" y="3681552"/>
                <a:ext cx="1244600" cy="510413"/>
              </a:xfrm>
              <a:prstGeom prst="rect">
                <a:avLst/>
              </a:prstGeom>
              <a:blipFill rotWithShape="1">
                <a:blip r:embed="rId4"/>
                <a:stretch>
                  <a:fillRect l="-10" t="-90" r="10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75_1#0132e0af8?vbadefaultcenterpage=1&amp;parentnodeid=d6249c7ca&amp;vbahtmlprocessed=1&amp;bbb=1&amp;hasbroken=1"/>
              <p:cNvSpPr/>
              <p:nvPr/>
            </p:nvSpPr>
            <p:spPr>
              <a:xfrm>
                <a:off x="502920" y="917017"/>
                <a:ext cx="11183112" cy="52103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已知正数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+1−2+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+2−4+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75_1#0132e0af8?vbadefaultcenterpage=1&amp;parentnodeid=d6249c7c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17017"/>
                <a:ext cx="11183112" cy="5210366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7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75_1#0132e0af8?vbadefaultcenterpage=1&amp;parentnodeid=d6249c7ca&amp;vbahtmlprocessed=1&amp;bbb=1&amp;hasbroken=1"/>
              <p:cNvSpPr/>
              <p:nvPr/>
            </p:nvSpPr>
            <p:spPr>
              <a:xfrm>
                <a:off x="502920" y="1849007"/>
                <a:ext cx="11183112" cy="34022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</m:t>
                                </m:r>
                              </m:e>
                            </m:d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恒成立,只需满足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(−∞,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75_1#0132e0af8?vbadefaultcenterpage=1&amp;parentnodeid=d6249c7c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49007"/>
                <a:ext cx="11183112" cy="3402267"/>
              </a:xfrm>
              <a:prstGeom prst="rect">
                <a:avLst/>
              </a:prstGeom>
              <a:blipFill rotWithShape="1">
                <a:blip r:embed="rId2"/>
                <a:stretch>
                  <a:fillRect t="-15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f6378716c?colgroup=5,6,9,6,7&amp;vbadefaultcenterpage=1&amp;parentnodeid=4434b8c8d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75371"/>
              <a:ext cx="11146536" cy="3330131"/>
            </p:xfrm>
            <a:graphic>
              <a:graphicData uri="http://schemas.openxmlformats.org/drawingml/2006/table">
                <a:tbl>
                  <a:tblPr/>
                  <a:tblGrid>
                    <a:gridCol w="17830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0025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0175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0025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7979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基本不等式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及其应用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14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年新高考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Ⅱ卷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从近几年高考的情况来看，基本不等式是高考的热点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，一般以选择题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或填空题的形式出现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，试题中等难度.预计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2025年高考的命题会与其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他知识交汇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f6378716c?colgroup=5,6,9,6,7&amp;vbadefaultcenterpage=1&amp;parentnodeid=4434b8c8d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75371"/>
              <a:ext cx="11146536" cy="3201480"/>
            </p:xfrm>
            <a:graphic>
              <a:graphicData uri="http://schemas.openxmlformats.org/drawingml/2006/table">
                <a:tbl>
                  <a:tblPr/>
                  <a:tblGrid>
                    <a:gridCol w="1783080"/>
                    <a:gridCol w="2002536"/>
                    <a:gridCol w="3017520"/>
                    <a:gridCol w="2002536"/>
                    <a:gridCol w="2340864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376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基本不等式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及其应用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从近几年高考的情况来看，基本不等式是高考的热点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，一般以选择题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或填空题的形式出现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，试题中等难度.预计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2025年高考的命题会与其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他知识交汇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5f7f35927?vbadefaultcenterpage=1&amp;parentnodeid=8910e8e6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基本不等式的实际应用［师生共研］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5_BD.76_1#19ff81b57?vbadefaultcenterpage=1&amp;parentnodeid=5f7f35927&amp;vbahtmlprocessed=1&amp;bbb=1&amp;hasbroken=1"/>
              <p:cNvSpPr/>
              <p:nvPr/>
            </p:nvSpPr>
            <p:spPr>
              <a:xfrm>
                <a:off x="502920" y="1330548"/>
                <a:ext cx="11183112" cy="246945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典例5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安徽模拟）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某企业计划2023年引进新型环保设备生产新能源汽车，通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过市场分析，全年需投入固定成本1000万元，每生产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百辆）汽车，需另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投入成本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万元，且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&amp;10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+500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,0&lt;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&lt;20,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&amp;801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400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−2000,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≥20,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若每辆新能源汽车的售价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为8万元，并且全年内生产的汽车当年能全部销售完.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5_BD.76_1#19ff81b57?vbadefaultcenterpage=1&amp;parentnodeid=5f7f359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0548"/>
                <a:ext cx="11183112" cy="2469452"/>
              </a:xfrm>
              <a:prstGeom prst="rect">
                <a:avLst/>
              </a:prstGeom>
              <a:blipFill rotWithShape="1">
                <a:blip r:embed="rId3"/>
                <a:stretch>
                  <a:fillRect t="-9" r="-1157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BD.76_2#19ff81b57?segpoint=1&amp;vbadefaultcenterpage=1&amp;parentnodeid=5f7f35927&amp;vbahtmlprocessed=1&amp;bbb=1&amp;hasbroken=1"/>
              <p:cNvSpPr/>
              <p:nvPr/>
            </p:nvSpPr>
            <p:spPr>
              <a:xfrm>
                <a:off x="502920" y="38070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（1）求2023年的利润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（单位：万元）关于年产量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单位：百辆）的函数关系式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（其中利润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销售额-成本）.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BD.76_2#19ff81b57?segpoint=1&amp;vbadefaultcenterpage=1&amp;parentnodeid=5f7f359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07048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O_5_BD.76_3#19ff81b57?segpoint=1&amp;vbadefaultcenterpage=1&amp;parentnodeid=5f7f35927&amp;vbahtmlprocessed=1"/>
          <p:cNvSpPr/>
          <p:nvPr/>
        </p:nvSpPr>
        <p:spPr>
          <a:xfrm>
            <a:off x="502920" y="4848448"/>
            <a:ext cx="11345863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（2）当2023年新能源汽车的产量为多少百辆时，企业所获利润最大？并求最大利润.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77_1#19ff81b57?vbadefaultcenterpage=1&amp;parentnodeid=5f7f35927&amp;vbahtmlprocessed=1&amp;bbb=1&amp;hasbroken=1"/>
              <p:cNvSpPr/>
              <p:nvPr/>
            </p:nvSpPr>
            <p:spPr>
              <a:xfrm>
                <a:off x="502920" y="2068368"/>
                <a:ext cx="11183112" cy="29838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（1）根据题意可知，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−1000=−10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−801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400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+2000−1000=1000−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400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&amp;−10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+300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−1000,0&lt;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&lt;20,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&amp;1000−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400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≥20.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77_1#19ff81b57?vbadefaultcenterpage=1&amp;parentnodeid=5f7f359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68368"/>
                <a:ext cx="11183112" cy="2983865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77_2#19ff81b57?vbadefaultcenterpage=1&amp;parentnodeid=5f7f35927&amp;vbahtmlprocessed=1&amp;bbb=1"/>
              <p:cNvSpPr/>
              <p:nvPr/>
            </p:nvSpPr>
            <p:spPr>
              <a:xfrm>
                <a:off x="502920" y="1676477"/>
                <a:ext cx="11183112" cy="37295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=−10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取得最大值，最大值为1250；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=1000−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400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≤1000−2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400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=960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400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𝐿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取得最大值1250，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即当2023年新能源汽车的产量为1500辆时，企业所获利润最大，最大利润为1250万元.</a:t>
                </a:r>
                <a:endParaRPr lang="en-US" altLang="zh-CN" sz="2400" spc="-50" dirty="0"/>
              </a:p>
            </p:txBody>
          </p:sp>
        </mc:Choice>
        <mc:Fallback xmlns="">
          <p:sp>
            <p:nvSpPr>
              <p:cNvPr id="2" name="QO_5_AS.77_2#19ff81b57?vbadefaultcenterpage=1&amp;parentnodeid=5f7f35927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76477"/>
                <a:ext cx="11183112" cy="3729546"/>
              </a:xfrm>
              <a:prstGeom prst="rect">
                <a:avLst/>
              </a:prstGeom>
              <a:blipFill rotWithShape="1">
                <a:blip r:embed="rId3"/>
                <a:stretch>
                  <a:fillRect l="-79" t="-2" r="-254" b="-16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484aa43c0?vbadefaultcenterpage=1&amp;parentnodeid=5f7f35927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38717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484aa43c0?vbadefaultcenterpage=1&amp;parentnodeid=5f7f35927&amp;vbahtmlprocessed=1&amp;bbb=1&amp;hasbroken=1"/>
          <p:cNvSpPr/>
          <p:nvPr/>
        </p:nvSpPr>
        <p:spPr>
          <a:xfrm>
            <a:off x="502920" y="1913459"/>
            <a:ext cx="11183112" cy="37818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利用其他知识点进行条件转化，表示出要求最值的式子，根据条件，利用基本不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等式求最值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利用基本不等式解决实际问题的步骤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（1）先理解题意,设变量.设变量时,一般把要求的最大值或最小值的变量定为函数.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（2）建立相应的函数关系式.把实际问题抽象为函数的最大值或最小值问题.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（3）在定义域内,求出函数的最大值或最小值.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（4）正确写出答案.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138be2c8d?vbadefaultcenterpage=1&amp;parentnodeid=5f7f3592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756000"/>
            <a:ext cx="5705856" cy="658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M_6_BD.78_1#26479d176?vbadefaultcenterpage=1&amp;parentnodeid=138be2c8d&amp;vbahtmlprocessed=1&amp;bbb=1&amp;hasbroken=1"/>
              <p:cNvSpPr/>
              <p:nvPr/>
            </p:nvSpPr>
            <p:spPr>
              <a:xfrm>
                <a:off x="502920" y="1546448"/>
                <a:ext cx="11183112" cy="32292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哈尔滨模拟）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某农场发现有400平方米的农田遭遇洪涝，每平方米农田受灾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 造成直接损失400元，且渗水面积将以每天10平方米的速度扩散，相关部门立即组织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 人力进行抢修，每位抢修人员每天可抢修农田5平方米，劳务费为每人每天400元，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 还为每位抢修人员提供240元物资补贴.若安排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位抢修人员参与抢修，则需要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天完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成抢修工作，渗水造成的总损失（总损失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因渗水造成的直接损失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各项支出费用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 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0"/>
                  </a:rPr>
                  <a:t>元.</a:t>
                </a:r>
                <a:endParaRPr lang="en-US" altLang="zh-CN" sz="2400" dirty="0"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0"/>
                </a:endParaRPr>
              </a:p>
            </p:txBody>
          </p:sp>
        </mc:Choice>
        <mc:Fallback xmlns="">
          <p:sp>
            <p:nvSpPr>
              <p:cNvPr id="3" name="QM_6_BD.78_1#26479d176?vbadefaultcenterpage=1&amp;parentnodeid=138be2c8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46448"/>
                <a:ext cx="11183112" cy="3229229"/>
              </a:xfrm>
              <a:prstGeom prst="rect">
                <a:avLst/>
              </a:prstGeom>
              <a:blipFill rotWithShape="1">
                <a:blip r:embed="rId4"/>
                <a:stretch>
                  <a:fillRect t="-7" r="-1600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7_BD.79_1#5ef56ba12?vbadefaultcenterpage=1&amp;parentnodeid=26479d176&amp;vbahtmlprocessed=1"/>
              <p:cNvSpPr/>
              <p:nvPr/>
            </p:nvSpPr>
            <p:spPr>
              <a:xfrm>
                <a:off x="502920" y="1755694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写出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的函数解析式；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7_BD.79_1#5ef56ba12?vbadefaultcenterpage=1&amp;parentnodeid=26479d17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55694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113" r="1" b="-1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80_1#5ef56ba12?vbadefaultcenterpage=1&amp;parentnodeid=26479d176&amp;vbahtmlprocessed=1"/>
              <p:cNvSpPr/>
              <p:nvPr/>
            </p:nvSpPr>
            <p:spPr>
              <a:xfrm>
                <a:off x="502920" y="2251502"/>
                <a:ext cx="11183112" cy="3138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因为每位抢修人员每天可抢修农田5平方米，需要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天完成抢修工作，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400+10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𝑥𝑡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因为总损失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因渗水造成的直接损失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各项支出费用，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400+10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⋅400+400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+240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代入上式中，得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=240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384000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+192000(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&gt;2,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80_1#5ef56ba12?vbadefaultcenterpage=1&amp;parentnodeid=26479d17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51502"/>
                <a:ext cx="11183112" cy="3138805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2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O_7_BD.81_1#ada066281?vbadefaultcenterpage=1&amp;parentnodeid=26479d176&amp;vbahtmlprocessed=1"/>
          <p:cNvSpPr/>
          <p:nvPr/>
        </p:nvSpPr>
        <p:spPr>
          <a:xfrm>
            <a:off x="502920" y="1783824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应安排多少位抢修人员参与抢修，才能使总损失最小，并求出总损失.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82_1#ada066281?vbadefaultcenterpage=1&amp;parentnodeid=26479d176&amp;vbahtmlprocessed=1&amp;bbb=1&amp;hasbroken=1"/>
              <p:cNvSpPr/>
              <p:nvPr/>
            </p:nvSpPr>
            <p:spPr>
              <a:xfrm>
                <a:off x="502920" y="2279632"/>
                <a:ext cx="11183112" cy="3065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3200"/>
                  </a:lnSpc>
                </a:pPr>
                <a:r>
                  <a:rPr lang="en-US" altLang="zh-CN" sz="2400" b="1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ts val="55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=240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384000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+192000=240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384000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+192480≥2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240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384000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+192480=211680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ts val="62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240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384000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</a:t>
                </a:r>
                <a:endParaRPr lang="en-US" altLang="zh-CN" sz="2400" dirty="0"/>
              </a:p>
              <a:p>
                <a:pPr latinLnBrk="1">
                  <a:lnSpc>
                    <a:spcPts val="42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所以应安排42位抢修人员参与抢修，才能使总损失最小，此时总损失为211680元.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82_1#ada066281?vbadefaultcenterpage=1&amp;parentnodeid=26479d17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79632"/>
                <a:ext cx="11183112" cy="3065399"/>
              </a:xfrm>
              <a:prstGeom prst="rect">
                <a:avLst/>
              </a:prstGeom>
              <a:blipFill rotWithShape="1">
                <a:blip r:embed="rId3"/>
                <a:stretch>
                  <a:fillRect t="-20" r="1" b="-18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975c036e2.fixed?vbadefaultcenterpage=1&amp;parentnodeid=4434b8c8d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975c036e2.fixed?vbadefaultcenterpage=1&amp;parentnodeid=4434b8c8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e6de982b?vbadefaultcenterpage=1&amp;parentnodeid=975c036e2&amp;vbahtmlprocessed=1"/>
              <p:cNvSpPr/>
              <p:nvPr/>
            </p:nvSpPr>
            <p:spPr>
              <a:xfrm>
                <a:off x="502920" y="860344"/>
                <a:ext cx="11183112" cy="542531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基本不等式链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其中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叫作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的调和平均数；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叫作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的几何平均数；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叫作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的算术平均数；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叫作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的平方平均数.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这一结论，称为基本不等式链.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e6de982b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60344"/>
                <a:ext cx="11183112" cy="5425313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-6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4672965" y="2308225"/>
            <a:ext cx="3168015" cy="20339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b6b7a2278.fixed?vbadefaultcenterpage=1&amp;parentnodeid=4434b8c8d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b6b7a2278.fixed?vbadefaultcenterpage=1&amp;parentnodeid=4434b8c8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BD.83_1#114992165?vbadefaultcenterpage=1&amp;parentnodeid=975c036e2&amp;vbahtmlprocessed=1"/>
              <p:cNvSpPr/>
              <p:nvPr/>
            </p:nvSpPr>
            <p:spPr>
              <a:xfrm>
                <a:off x="502920" y="3121038"/>
                <a:ext cx="11183112" cy="903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，求证：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BD.83_1#114992165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21038"/>
                <a:ext cx="11183112" cy="903923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4_1#114992165?vbadefaultcenterpage=1&amp;parentnodeid=975c036e2&amp;vbahtmlprocessed=1&amp;bbb=1&amp;hasbroken=1"/>
              <p:cNvSpPr/>
              <p:nvPr/>
            </p:nvSpPr>
            <p:spPr>
              <a:xfrm>
                <a:off x="502920" y="1137902"/>
                <a:ext cx="11183112" cy="22962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（法一：直角模型）分别以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为直角边作直角三角形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，再分别以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为斜边和直角边作直角三角形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，再过点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的垂线交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的延长线于点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，如图1，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4_1#114992165?vbadefaultcenterpage=1&amp;parentnodeid=975c036e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37902"/>
                <a:ext cx="11183112" cy="2296224"/>
              </a:xfrm>
              <a:prstGeom prst="rect">
                <a:avLst/>
              </a:prstGeom>
              <a:blipFill rotWithShape="1">
                <a:blip r:embed="rId3"/>
                <a:stretch>
                  <a:fillRect t="-27" r="1" b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4_AS.84_2#114992165?vbadefaultcenterpage=1&amp;parentnodeid=975c036e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02936" y="3566650"/>
            <a:ext cx="1783080" cy="24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4_3#114992165?vbadefaultcenterpage=1&amp;parentnodeid=975c036e2&amp;vbahtmlprocessed=1"/>
              <p:cNvSpPr/>
              <p:nvPr/>
            </p:nvSpPr>
            <p:spPr>
              <a:xfrm>
                <a:off x="502920" y="1374775"/>
                <a:ext cx="11182985" cy="3940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则根据勾股定理可得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再利用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从而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综上，结论成立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4_3#114992165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74775"/>
                <a:ext cx="11182985" cy="3940810"/>
              </a:xfrm>
              <a:prstGeom prst="rect">
                <a:avLst/>
              </a:prstGeom>
              <a:blipFill rotWithShape="1">
                <a:blip r:embed="rId3"/>
                <a:stretch>
                  <a:fillRect b="-13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O_4_AS.84_4#114992165?vbadefaultcenterpage=1&amp;parentnodeid=975c036e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54288" y="2983815"/>
            <a:ext cx="2651760" cy="20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4_AS.84_5#114992165?vbadefaultcenterpage=1&amp;parentnodeid=975c036e2&amp;vbahtmlprocessed=1"/>
              <p:cNvSpPr/>
              <p:nvPr/>
            </p:nvSpPr>
            <p:spPr>
              <a:xfrm>
                <a:off x="400685" y="943610"/>
                <a:ext cx="11182985" cy="5403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（法二：切割线模型）如图2，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，由圆的切割线定理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由射影定理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𝐺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由勾股定理可得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algn="l" latinLnBrk="1"/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从而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𝑅𝑀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</a:p>
              <a:p>
                <a:pPr algn="l" latinLnBrk="1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时,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</a:p>
              <a:p>
                <a:pPr algn="l" latinLnBrk="1"/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综上，结论成立.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QO_4_AS.84_5#114992165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85" y="943610"/>
                <a:ext cx="11182985" cy="5403215"/>
              </a:xfrm>
              <a:prstGeom prst="rect">
                <a:avLst/>
              </a:prstGeom>
              <a:blipFill rotWithShape="1">
                <a:blip r:embed="rId4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4_5#114992165?vbadefaultcenterpage=1&amp;parentnodeid=975c036e2&amp;vbahtmlprocessed=1"/>
              <p:cNvSpPr/>
              <p:nvPr/>
            </p:nvSpPr>
            <p:spPr>
              <a:xfrm>
                <a:off x="502920" y="755998"/>
                <a:ext cx="11183112" cy="5639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（法三：三角换元）设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于是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4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≤1≤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4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4_5#114992165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5998"/>
                <a:ext cx="11183112" cy="5639943"/>
              </a:xfrm>
              <a:prstGeom prst="rect">
                <a:avLst/>
              </a:prstGeom>
              <a:blipFill rotWithShape="1">
                <a:blip r:embed="rId2"/>
                <a:stretch>
                  <a:fillRect t="-6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BD.85_1#ddc76b914?vbadefaultcenterpage=1&amp;parentnodeid=975c036e2&amp;vbahtmlprocessed=1"/>
              <p:cNvSpPr/>
              <p:nvPr/>
            </p:nvSpPr>
            <p:spPr>
              <a:xfrm>
                <a:off x="502920" y="2579829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（多选题）若正实数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BD.85_1#ddc76b914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79829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94" r="1" b="-12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86_1#ddc76b914.bracket?vbadefaultcenterpage=1&amp;parentnodeid=975c036e2&amp;vbapositionanswer=31&amp;vbahtmlprocessed=1"/>
          <p:cNvSpPr/>
          <p:nvPr/>
        </p:nvSpPr>
        <p:spPr>
          <a:xfrm>
            <a:off x="7819327" y="2579829"/>
            <a:ext cx="8826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4_BD.87_1#ddc76b914.choices?vbadefaultcenterpage=1&amp;parentnodeid=975c036e2&amp;vbahtmlprocessed=1"/>
              <p:cNvSpPr/>
              <p:nvPr/>
            </p:nvSpPr>
            <p:spPr>
              <a:xfrm>
                <a:off x="502920" y="3078175"/>
                <a:ext cx="11183112" cy="148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有最大值，最大值为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有最小值，最小值为3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有最小值，最小值为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有最大值，最大值为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4_BD.87_1#ddc76b914.choices?vbadefaultcenterpage=1&amp;parentnodeid=975c036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78175"/>
                <a:ext cx="11183112" cy="1487996"/>
              </a:xfrm>
              <a:prstGeom prst="rect">
                <a:avLst/>
              </a:prstGeom>
              <a:blipFill rotWithShape="1">
                <a:blip r:embed="rId4"/>
                <a:stretch>
                  <a:fillRect t="-22" r="1" b="-5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88_1#ddc76b914?vbadefaultcenterpage=1&amp;parentnodeid=975c036e2&amp;vbahtmlprocessed=1&amp;bbb=1&amp;hasbroken=1"/>
              <p:cNvSpPr/>
              <p:nvPr/>
            </p:nvSpPr>
            <p:spPr>
              <a:xfrm>
                <a:off x="502920" y="756000"/>
                <a:ext cx="11183112" cy="55960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3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对于A，因为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时，等号成立，所以A正确；</a:t>
                </a:r>
                <a:endParaRPr lang="en-US" altLang="zh-CN" sz="2400" dirty="0"/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对于B，由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可知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则由基本不等式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d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时，等号成立，所以B错误；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对于C，因为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/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成立，所以C正确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对于D，因为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𝑎</m:t>
                                        </m:r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𝑏</m:t>
                                        </m:r>
                                      </m:e>
                                    </m:rad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≤2⋅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/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时，等号成立，所以D正确.</a:t>
                </a:r>
                <a:endParaRPr lang="en-US" altLang="zh-CN" sz="2400" dirty="0"/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88_1#ddc76b914?vbadefaultcenterpage=1&amp;parentnodeid=975c036e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96065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28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8bb6eb393?vbadefaultcenterpage=1&amp;parentnodeid=b6b7a2278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_5_BD#38ce12abf?segpoint=1&amp;vbadefaultcenterpage=1&amp;parentnodeid=8bb6eb393&amp;vbahtmlprocessed=1"/>
              <p:cNvSpPr/>
              <p:nvPr/>
            </p:nvSpPr>
            <p:spPr>
              <a:xfrm>
                <a:off x="502920" y="1419448"/>
                <a:ext cx="11183112" cy="1041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6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一、基本不等式：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6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600" b="1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𝒂𝒃</m:t>
                        </m:r>
                      </m:e>
                    </m:rad>
                    <m:r>
                      <a:rPr lang="en-US" altLang="zh-CN" sz="26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6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600" b="1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𝒂</m:t>
                        </m:r>
                        <m:r>
                          <a:rPr lang="en-US" altLang="zh-CN" sz="2600" b="1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600" b="1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𝒃</m:t>
                        </m:r>
                      </m:num>
                      <m:den>
                        <m:r>
                          <a:rPr lang="en-US" altLang="zh-CN" sz="2600" b="1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100" b="1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3" name="C_5_BD#38ce12abf?segpoint=1&amp;vbadefaultcenterpage=1&amp;parentnodeid=8bb6eb39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04140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a4bcc7d87?segpoint=1&amp;vbadefaultcenterpage=1&amp;parentnodeid=38ce12abf&amp;vbahtmlprocessed=1"/>
              <p:cNvSpPr/>
              <p:nvPr/>
            </p:nvSpPr>
            <p:spPr>
              <a:xfrm>
                <a:off x="502920" y="2219548"/>
                <a:ext cx="11183112" cy="158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基本不等式成立的条件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：①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等号成立的条件：当且仅当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时等号成立.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其中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③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叫作正数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的算术平均数，④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叫作正数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的几何平均数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a4bcc7d87?segpoint=1&amp;vbadefaultcenterpage=1&amp;parentnodeid=38ce12ab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19548"/>
                <a:ext cx="11183112" cy="1583309"/>
              </a:xfrm>
              <a:prstGeom prst="rect">
                <a:avLst/>
              </a:prstGeom>
              <a:blipFill rotWithShape="1">
                <a:blip r:embed="rId5"/>
                <a:stretch>
                  <a:fillRect t="-14" r="1" b="-3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_6_AN.1_1#a4bcc7d87.blank?vbadefaultcenterpage=1&amp;parentnodeid=38ce12abf&amp;vbapositionanswer=1&amp;vbahtmlprocessed=1&amp;bbb=1"/>
              <p:cNvSpPr/>
              <p:nvPr/>
            </p:nvSpPr>
            <p:spPr>
              <a:xfrm>
                <a:off x="4513005" y="2279010"/>
                <a:ext cx="1713167" cy="3476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9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P_6_AN.1_1#a4bcc7d87.blank?vbadefaultcenterpage=1&amp;parentnodeid=38ce12abf&amp;vbapositionanswer=1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005" y="2279010"/>
                <a:ext cx="1713167" cy="347663"/>
              </a:xfrm>
              <a:prstGeom prst="rect">
                <a:avLst/>
              </a:prstGeom>
              <a:blipFill rotWithShape="1">
                <a:blip r:embed="rId6"/>
                <a:stretch>
                  <a:fillRect l="-4" t="-181" r="37" b="-57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_6_AN.2_1#a4bcc7d87.blank?vbadefaultcenterpage=1&amp;parentnodeid=38ce12abf&amp;vbapositionanswer=2&amp;vbahtmlprocessed=1&amp;bbb=1"/>
              <p:cNvSpPr/>
              <p:nvPr/>
            </p:nvSpPr>
            <p:spPr>
              <a:xfrm>
                <a:off x="4767005" y="2830735"/>
                <a:ext cx="900938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8" name="P_6_AN.2_1#a4bcc7d87.blank?vbadefaultcenterpage=1&amp;parentnodeid=38ce12abf&amp;vbapositionanswer=2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7005" y="2830735"/>
                <a:ext cx="900938" cy="353441"/>
              </a:xfrm>
              <a:prstGeom prst="rect">
                <a:avLst/>
              </a:prstGeom>
              <a:blipFill rotWithShape="1">
                <a:blip r:embed="rId7"/>
                <a:stretch>
                  <a:fillRect l="-7" t="-153" r="63" b="-7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_6_AN.3_1#a4bcc7d87.blank?vbadefaultcenterpage=1&amp;parentnodeid=38ce12abf&amp;vbapositionanswer=3&amp;vbahtmlprocessed=1&amp;rh=43.2"/>
              <p:cNvSpPr/>
              <p:nvPr/>
            </p:nvSpPr>
            <p:spPr>
              <a:xfrm>
                <a:off x="1703900" y="3214698"/>
                <a:ext cx="601917" cy="52171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1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9" name="P_6_AN.3_1#a4bcc7d87.blank?vbadefaultcenterpage=1&amp;parentnodeid=38ce12abf&amp;vbapositionanswer=3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3900" y="3214698"/>
                <a:ext cx="601917" cy="521716"/>
              </a:xfrm>
              <a:prstGeom prst="rect">
                <a:avLst/>
              </a:prstGeom>
              <a:blipFill rotWithShape="1">
                <a:blip r:embed="rId8"/>
                <a:stretch>
                  <a:fillRect l="-32" t="-63" r="2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_6_AN.4_1#a4bcc7d87.blank?vbadefaultcenterpage=1&amp;parentnodeid=38ce12abf&amp;vbapositionanswer=4&amp;vbahtmlprocessed=1"/>
              <p:cNvSpPr/>
              <p:nvPr/>
            </p:nvSpPr>
            <p:spPr>
              <a:xfrm>
                <a:off x="6419612" y="3344490"/>
                <a:ext cx="697357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0" name="P_6_AN.4_1#a4bcc7d87.blank?vbadefaultcenterpage=1&amp;parentnodeid=38ce12abf&amp;vbapositionanswer=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612" y="3344490"/>
                <a:ext cx="697357" cy="391541"/>
              </a:xfrm>
              <a:prstGeom prst="rect">
                <a:avLst/>
              </a:prstGeom>
              <a:blipFill rotWithShape="1">
                <a:blip r:embed="rId9"/>
                <a:stretch>
                  <a:fillRect l="-57" t="-148" r="75" b="-10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  <p:bldP spid="9" grpId="0" build="p" animBg="1"/>
      <p:bldP spid="10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3f8dd4d88?segpoint=1&amp;vbadefaultcenterpage=1&amp;parentnodeid=8bb6eb393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二、几个重要不等式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34e7a9808?segpoint=1&amp;vbadefaultcenterpage=1&amp;parentnodeid=3f8dd4d88&amp;vbahtmlprocessed=1"/>
              <p:cNvSpPr/>
              <p:nvPr/>
            </p:nvSpPr>
            <p:spPr>
              <a:xfrm>
                <a:off x="502920" y="1353090"/>
                <a:ext cx="11183112" cy="34257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⑤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⑥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同号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⑦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425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1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⑧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以上不等式等号成立的条件均为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34e7a9808?segpoint=1&amp;vbadefaultcenterpage=1&amp;parentnodeid=3f8dd4d8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53090"/>
                <a:ext cx="11183112" cy="3425762"/>
              </a:xfrm>
              <a:prstGeom prst="rect">
                <a:avLst/>
              </a:prstGeom>
              <a:blipFill rotWithShape="1">
                <a:blip r:embed="rId3"/>
                <a:stretch>
                  <a:fillRect t="-16" r="1" b="-2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_6_AN.5_1#34e7a9808.blank?vbadefaultcenterpage=1&amp;parentnodeid=3f8dd4d88&amp;vbapositionanswer=5&amp;vbahtmlprocessed=1&amp;bbb=1"/>
              <p:cNvSpPr/>
              <p:nvPr/>
            </p:nvSpPr>
            <p:spPr>
              <a:xfrm>
                <a:off x="2515035" y="1429908"/>
                <a:ext cx="665480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P_6_AN.5_1#34e7a9808.blank?vbadefaultcenterpage=1&amp;parentnodeid=3f8dd4d88&amp;vbapositionanswer=5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035" y="1429908"/>
                <a:ext cx="665480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65" t="-148" r="65" b="-7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_6_AN.6_1#34e7a9808.blank?vbadefaultcenterpage=1&amp;parentnodeid=3f8dd4d88&amp;vbapositionanswer=6&amp;vbahtmlprocessed=1"/>
          <p:cNvSpPr/>
          <p:nvPr/>
        </p:nvSpPr>
        <p:spPr>
          <a:xfrm>
            <a:off x="2290357" y="2125662"/>
            <a:ext cx="373063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P_6_AN.7_1#34e7a9808.blank?vbadefaultcenterpage=1&amp;parentnodeid=3f8dd4d88&amp;vbapositionanswer=7&amp;vbahtmlprocessed=1&amp;rh=54"/>
              <p:cNvSpPr/>
              <p:nvPr/>
            </p:nvSpPr>
            <p:spPr>
              <a:xfrm>
                <a:off x="2028793" y="2761810"/>
                <a:ext cx="1041972" cy="6120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8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9" name="P_6_AN.7_1#34e7a9808.blank?vbadefaultcenterpage=1&amp;parentnodeid=3f8dd4d88&amp;vbapositionanswer=7&amp;vbahtmlprocessed=1&amp;rh=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793" y="2761810"/>
                <a:ext cx="1041972" cy="612077"/>
              </a:xfrm>
              <a:prstGeom prst="rect">
                <a:avLst/>
              </a:prstGeom>
              <a:blipFill rotWithShape="1">
                <a:blip r:embed="rId5"/>
                <a:stretch>
                  <a:fillRect l="-58" t="-32" r="52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_6_AN.8_1#34e7a9808.blank?vbadefaultcenterpage=1&amp;parentnodeid=3f8dd4d88&amp;vbapositionanswer=8&amp;vbahtmlprocessed=1&amp;rh=54"/>
              <p:cNvSpPr/>
              <p:nvPr/>
            </p:nvSpPr>
            <p:spPr>
              <a:xfrm>
                <a:off x="2361533" y="3514821"/>
                <a:ext cx="1041972" cy="61207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8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0" name="P_6_AN.8_1#34e7a9808.blank?vbadefaultcenterpage=1&amp;parentnodeid=3f8dd4d88&amp;vbapositionanswer=8&amp;vbahtmlprocessed=1&amp;rh=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533" y="3514821"/>
                <a:ext cx="1041972" cy="612077"/>
              </a:xfrm>
              <a:prstGeom prst="rect">
                <a:avLst/>
              </a:prstGeom>
              <a:blipFill rotWithShape="1">
                <a:blip r:embed="rId5"/>
                <a:stretch>
                  <a:fillRect l="-58" t="-16" r="52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  <p:bldP spid="9" grpId="0" build="p" animBg="1"/>
      <p:bldP spid="10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0dc34c17b?segpoint=1&amp;vbadefaultcenterpage=1&amp;parentnodeid=8bb6eb393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三、利用基本不等式求最值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b04f8864f?vbadefaultcenterpage=1&amp;parentnodeid=0dc34c17b&amp;vbahtmlprocessed=1"/>
              <p:cNvSpPr/>
              <p:nvPr/>
            </p:nvSpPr>
            <p:spPr>
              <a:xfrm>
                <a:off x="502920" y="1358141"/>
                <a:ext cx="11183112" cy="490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b04f8864f?vbadefaultcenterpage=1&amp;parentnodeid=0dc34c17b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58141"/>
                <a:ext cx="11183112" cy="490220"/>
              </a:xfrm>
              <a:prstGeom prst="rect">
                <a:avLst/>
              </a:prstGeom>
              <a:blipFill rotWithShape="1">
                <a:blip r:embed="rId3"/>
                <a:stretch>
                  <a:fillRect t="-104" r="1" b="-11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b04f8864f?segpoint=1&amp;vbadefaultcenterpage=1&amp;parentnodeid=0dc34c17b&amp;vbahtmlprocessed=1&amp;bbb=1&amp;hasbroken=1"/>
              <p:cNvSpPr/>
              <p:nvPr/>
            </p:nvSpPr>
            <p:spPr>
              <a:xfrm>
                <a:off x="502920" y="1851248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是定值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，那么当且仅当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有最小值，是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⑨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简记为“积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定和最小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”）.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是定值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𝑞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，那么当且仅当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𝑥𝑦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有最大值，是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⑩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简记为“和定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积最大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b04f8864f?segpoint=1&amp;vbadefaultcenterpage=1&amp;parentnodeid=0dc34c17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51248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9_1#b04f8864f.blank?vbadefaultcenterpage=1&amp;parentnodeid=0dc34c17b&amp;vbapositionanswer=9&amp;vbahtmlprocessed=1"/>
              <p:cNvSpPr/>
              <p:nvPr/>
            </p:nvSpPr>
            <p:spPr>
              <a:xfrm>
                <a:off x="9204846" y="1892967"/>
                <a:ext cx="697611" cy="3722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9_1#b04f8864f.blank?vbadefaultcenterpage=1&amp;parentnodeid=0dc34c17b&amp;vbapositionanswer=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46" y="1892967"/>
                <a:ext cx="697611" cy="372237"/>
              </a:xfrm>
              <a:prstGeom prst="rect">
                <a:avLst/>
              </a:prstGeom>
              <a:blipFill rotWithShape="1">
                <a:blip r:embed="rId5"/>
                <a:stretch>
                  <a:fillRect l="-75" t="-9" r="38" b="-2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_6_AN.10_1#b04f8864f.blank?vbadefaultcenterpage=1&amp;parentnodeid=0dc34c17b&amp;vbapositionanswer=10&amp;vbahtmlprocessed=1&amp;rh=48.6"/>
              <p:cNvSpPr/>
              <p:nvPr/>
            </p:nvSpPr>
            <p:spPr>
              <a:xfrm>
                <a:off x="9204846" y="2776872"/>
                <a:ext cx="414401" cy="6348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P_6_AN.10_1#b04f8864f.blank?vbadefaultcenterpage=1&amp;parentnodeid=0dc34c17b&amp;vbapositionanswer=10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846" y="2776872"/>
                <a:ext cx="414401" cy="634876"/>
              </a:xfrm>
              <a:prstGeom prst="rect">
                <a:avLst/>
              </a:prstGeom>
              <a:blipFill rotWithShape="1">
                <a:blip r:embed="rId6"/>
                <a:stretch>
                  <a:fillRect l="-126" t="-3" r="64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33227ba0c?vbadefaultcenterpage=1&amp;parentnodeid=0dc34c17b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83bd69b4c?segpoint=1&amp;vbadefaultcenterpage=1&amp;parentnodeid=33227ba0c&amp;vbahtmlprocessed=1&amp;bbb=1&amp;hasbroken=1"/>
              <p:cNvSpPr/>
              <p:nvPr/>
            </p:nvSpPr>
            <p:spPr>
              <a:xfrm>
                <a:off x="502920" y="1343248"/>
                <a:ext cx="11183112" cy="23449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（基本不等式链），当且仅当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号成立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.（详情见本基础课后深度学习——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基本不等式链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要尽量避免多次使用基本不等式求最值.若必须多次使用，则一定要保证它们等号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成立的条件一致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83bd69b4c?segpoint=1&amp;vbadefaultcenterpage=1&amp;parentnodeid=33227ba0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2344928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-2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1293</Words>
  <Application>Microsoft Office PowerPoint</Application>
  <PresentationFormat>宽屏</PresentationFormat>
  <Paragraphs>361</Paragraphs>
  <Slides>57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MS Mincho</vt:lpstr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8</cp:revision>
  <dcterms:created xsi:type="dcterms:W3CDTF">2023-12-21T11:14:00Z</dcterms:created>
  <dcterms:modified xsi:type="dcterms:W3CDTF">2024-01-18T05:45:26Z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B3152AC2DA2B4102BC4EC003346D6A29_12</vt:lpwstr>
  </property>
  <property fmtid="{D5CDD505-2E9C-101B-9397-08002B2CF9AE}" pid="3" name="KSOProductBuildVer">
    <vt:lpwstr>2052-12.1.0.15990</vt:lpwstr>
  </property>
</Properties>
</file>